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57" r:id="rId4"/>
    <p:sldId id="273" r:id="rId5"/>
    <p:sldId id="274" r:id="rId6"/>
    <p:sldId id="275" r:id="rId7"/>
    <p:sldId id="276" r:id="rId8"/>
    <p:sldId id="260" r:id="rId9"/>
    <p:sldId id="262" r:id="rId10"/>
    <p:sldId id="278" r:id="rId11"/>
    <p:sldId id="264" r:id="rId12"/>
    <p:sldId id="279" r:id="rId13"/>
    <p:sldId id="267" r:id="rId14"/>
    <p:sldId id="281" r:id="rId15"/>
    <p:sldId id="282" r:id="rId16"/>
    <p:sldId id="284" r:id="rId17"/>
    <p:sldId id="285" r:id="rId18"/>
    <p:sldId id="286" r:id="rId19"/>
    <p:sldId id="272" r:id="rId20"/>
    <p:sldId id="287" r:id="rId21"/>
    <p:sldId id="268" r:id="rId22"/>
    <p:sldId id="288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93D"/>
    <a:srgbClr val="FF66CC"/>
    <a:srgbClr val="BB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5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82C3-F4A4-4593-AA96-BC19B4C5777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569C-73D8-49EE-BA84-DAE1FBC0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867"/>
            <a:ext cx="12192000" cy="6858000"/>
          </a:xfrm>
        </p:spPr>
        <p:txBody>
          <a:bodyPr/>
          <a:lstStyle/>
          <a:p>
            <a:pPr marL="0" indent="0" algn="ctr" rtl="1">
              <a:buNone/>
            </a:pPr>
            <a:endParaRPr lang="fa-IR" sz="1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18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1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18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زیابى، طبقه بندى و درمان کودک بیمار</a:t>
            </a:r>
          </a:p>
          <a:p>
            <a:pPr marL="0" indent="0" algn="ct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2 ماهه تا 5 ساله –پزشک</a:t>
            </a:r>
          </a:p>
          <a:p>
            <a:pPr marL="0" indent="0" algn="ctr" rtl="1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263" y="5563995"/>
            <a:ext cx="2260959" cy="10921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15187" y="2504723"/>
            <a:ext cx="3697110" cy="239042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9600" b="1">
                <a:solidFill>
                  <a:schemeClr val="bg1"/>
                </a:solidFill>
                <a:cs typeface="B Nazanin" panose="00000400000000000000" pitchFamily="2" charset="-78"/>
              </a:rPr>
              <a:t>تب</a:t>
            </a:r>
            <a:endParaRPr lang="en-US" sz="9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7289" y="158044"/>
            <a:ext cx="5023555" cy="13385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chemeClr val="bg1"/>
                </a:solidFill>
                <a:latin typeface="wZar-Bold"/>
              </a:rPr>
              <a:t>مراقبتهای ادغام یافته ناخوشیهای اطفال «مانا »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chemeClr val="bg1"/>
                </a:solidFill>
                <a:latin typeface="wZar-Bold"/>
              </a:rPr>
              <a:t>ویژه پزشک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 smtClean="0">
                <a:solidFill>
                  <a:schemeClr val="bg1"/>
                </a:solidFill>
                <a:latin typeface="wZar-Bold"/>
              </a:rPr>
              <a:t>1400</a:t>
            </a:r>
            <a:endParaRPr lang="fa-IR" sz="2000" b="1" dirty="0">
              <a:solidFill>
                <a:schemeClr val="bg1"/>
              </a:solidFill>
              <a:latin typeface="wZar-Bold"/>
            </a:endParaRPr>
          </a:p>
        </p:txBody>
      </p:sp>
    </p:spTree>
    <p:extLst>
      <p:ext uri="{BB962C8B-B14F-4D97-AF65-F5344CB8AC3E}">
        <p14:creationId xmlns:p14="http://schemas.microsoft.com/office/powerpoint/2010/main" val="39380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mtClean="0"/>
          </a:p>
          <a:p>
            <a:pPr marL="0" indent="0" algn="ctr">
              <a:buNone/>
            </a:pPr>
            <a:r>
              <a:rPr lang="fa-IR" smtClean="0"/>
              <a:t>تب کمتر یا مساوی 7 روز</a:t>
            </a:r>
          </a:p>
          <a:p>
            <a:pPr marL="0" indent="0" algn="ctr">
              <a:buNone/>
            </a:pPr>
            <a:endParaRPr lang="fa-IR" smtClean="0"/>
          </a:p>
          <a:p>
            <a:pPr marL="0" indent="0" algn="ctr">
              <a:buNone/>
            </a:pPr>
            <a:endParaRPr lang="fa-IR"/>
          </a:p>
          <a:p>
            <a:pPr marL="0" indent="0" algn="ctr">
              <a:buNone/>
            </a:pPr>
            <a:endParaRPr lang="fa-IR" smtClean="0"/>
          </a:p>
          <a:p>
            <a:pPr marL="0" indent="0" algn="r">
              <a:buNone/>
            </a:pPr>
            <a:r>
              <a:rPr lang="fa-IR" smtClean="0">
                <a:cs typeface="B Nazanin" panose="00000400000000000000" pitchFamily="2" charset="-78"/>
              </a:rPr>
              <a:t>           علائم خطرفوری وجود دارد</a:t>
            </a:r>
            <a:r>
              <a:rPr lang="fa-IR">
                <a:cs typeface="B Nazanin" panose="00000400000000000000" pitchFamily="2" charset="-78"/>
              </a:rPr>
              <a:t> </a:t>
            </a:r>
            <a:r>
              <a:rPr lang="fa-IR" smtClean="0">
                <a:cs typeface="B Nazanin" panose="00000400000000000000" pitchFamily="2" charset="-78"/>
              </a:rPr>
              <a:t>              علائم </a:t>
            </a:r>
            <a:r>
              <a:rPr lang="fa-IR">
                <a:cs typeface="B Nazanin" panose="00000400000000000000" pitchFamily="2" charset="-78"/>
              </a:rPr>
              <a:t>موضعی وجود </a:t>
            </a:r>
            <a:r>
              <a:rPr lang="fa-IR" smtClean="0">
                <a:cs typeface="B Nazanin" panose="00000400000000000000" pitchFamily="2" charset="-78"/>
              </a:rPr>
              <a:t>دارد        بدون علائم خطروعلائم موضعی</a:t>
            </a:r>
            <a:r>
              <a:rPr lang="en-US" smtClean="0">
                <a:cs typeface="B Nazanin" panose="00000400000000000000" pitchFamily="2" charset="-78"/>
              </a:rPr>
              <a:t>   </a:t>
            </a:r>
          </a:p>
          <a:p>
            <a:pPr marL="0" indent="0" algn="r" rtl="1">
              <a:buNone/>
            </a:pPr>
            <a:r>
              <a:rPr lang="fa-IR" smtClean="0">
                <a:cs typeface="B Nazanin" panose="00000400000000000000" pitchFamily="2" charset="-78"/>
              </a:rPr>
              <a:t>                                       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fa-IR" smtClean="0">
                <a:cs typeface="B Nazanin" panose="00000400000000000000" pitchFamily="2" charset="-78"/>
              </a:rPr>
              <a:t>                                                                                                        تب بدون کانون</a:t>
            </a:r>
          </a:p>
          <a:p>
            <a:pPr marL="0" indent="0" rtl="1">
              <a:buNone/>
            </a:pPr>
            <a:r>
              <a:rPr lang="fa-IR" smtClean="0">
                <a:cs typeface="B Nazanin" panose="00000400000000000000" pitchFamily="2" charset="-78"/>
              </a:rPr>
              <a:t> </a:t>
            </a:r>
            <a:endParaRPr lang="fa-IR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26" y="3162957"/>
            <a:ext cx="4163929" cy="368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451" y="3441732"/>
            <a:ext cx="3621338" cy="28958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47426" y="3230246"/>
            <a:ext cx="4301968" cy="344354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78596" y="3295567"/>
            <a:ext cx="3471146" cy="344354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5993" y="3259875"/>
            <a:ext cx="3016155" cy="338428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53636" y="0"/>
            <a:ext cx="3372280" cy="1351128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3297" y="2432000"/>
            <a:ext cx="3490154" cy="66209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11439" y="2443430"/>
            <a:ext cx="3338303" cy="66209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60238" y="2364714"/>
            <a:ext cx="3338303" cy="66209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3" idx="0"/>
          </p:cNvCxnSpPr>
          <p:nvPr/>
        </p:nvCxnSpPr>
        <p:spPr>
          <a:xfrm flipH="1">
            <a:off x="2008374" y="1375594"/>
            <a:ext cx="4022510" cy="105640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4"/>
            <a:endCxn id="15" idx="0"/>
          </p:cNvCxnSpPr>
          <p:nvPr/>
        </p:nvCxnSpPr>
        <p:spPr>
          <a:xfrm>
            <a:off x="6039776" y="1351128"/>
            <a:ext cx="3689614" cy="101358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39776" y="1338305"/>
            <a:ext cx="23896" cy="110512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477" y="2596444"/>
            <a:ext cx="2475747" cy="172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val 1"/>
          <p:cNvSpPr/>
          <p:nvPr/>
        </p:nvSpPr>
        <p:spPr>
          <a:xfrm>
            <a:off x="9339196" y="2588233"/>
            <a:ext cx="2630310" cy="632178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98884"/>
              </p:ext>
            </p:extLst>
          </p:nvPr>
        </p:nvGraphicFramePr>
        <p:xfrm>
          <a:off x="462508" y="804333"/>
          <a:ext cx="8053695" cy="518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65"/>
                <a:gridCol w="2684565"/>
                <a:gridCol w="2684565"/>
              </a:tblGrid>
              <a:tr h="912418"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نوع درمان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طبقه بندی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علائم و نشانه ها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274616">
                <a:tc>
                  <a:txBody>
                    <a:bodyPr/>
                    <a:lstStyle/>
                    <a:p>
                      <a:pPr algn="r" rtl="1"/>
                      <a:r>
                        <a:rPr lang="fa-IR" smtClean="0"/>
                        <a:t>• اقدامات قبل از انتقال (ص 25) را انجام داده و پس از تزریق اولین نوبت آنتی بیوتیک، کودک را انتقال</a:t>
                      </a:r>
                      <a:r>
                        <a:rPr lang="fa-IR" baseline="0" smtClean="0"/>
                        <a:t> </a:t>
                      </a:r>
                      <a:r>
                        <a:rPr lang="fa-IR" smtClean="0"/>
                        <a:t>دهید.</a:t>
                      </a:r>
                    </a:p>
                    <a:p>
                      <a:pPr algn="r" rtl="1"/>
                      <a:endParaRPr lang="fa-IR" smtClean="0"/>
                    </a:p>
                    <a:p>
                      <a:pPr algn="r" rtl="1"/>
                      <a:r>
                        <a:rPr lang="fa-IR" smtClean="0"/>
                        <a:t>• در صورت تب مساوی یا بالاتر از 5/ 38 درجه سانتیگراد، یک نوبت استامینوفن بدهید.</a:t>
                      </a:r>
                    </a:p>
                    <a:p>
                      <a:pPr algn="r" rtl="1"/>
                      <a:endParaRPr lang="fa-IR" smtClean="0"/>
                    </a:p>
                    <a:p>
                      <a:pPr algn="r" rtl="1"/>
                      <a:r>
                        <a:rPr lang="fa-IR" smtClean="0"/>
                        <a:t>• در مناطق با خطر بالای مالاریا به (ص 32)مراجعه کنید.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بیماری تب دارخیلی شدید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در صورت داشتن هر یک از </a:t>
                      </a:r>
                      <a:r>
                        <a:rPr lang="fa-IR" sz="240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علائم ونشانه های </a:t>
                      </a:r>
                      <a:r>
                        <a:rPr lang="fa-IR" sz="240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خطر</a:t>
                      </a:r>
                      <a:r>
                        <a:rPr lang="fa-IR" sz="2400" smtClean="0">
                          <a:cs typeface="B Nazanin" panose="00000400000000000000" pitchFamily="2" charset="-78"/>
                        </a:rPr>
                        <a:t> یا هر یک از </a:t>
                      </a:r>
                      <a:r>
                        <a:rPr lang="fa-IR" sz="240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علائم</a:t>
                      </a:r>
                      <a:r>
                        <a:rPr lang="fa-IR" sz="240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زیر:</a:t>
                      </a:r>
                    </a:p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• سفتی گردن</a:t>
                      </a:r>
                    </a:p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• پتشی، پورپورا</a:t>
                      </a:r>
                    </a:p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• فونتانل برآمده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10800000">
            <a:off x="8815975" y="2777740"/>
            <a:ext cx="600502" cy="269586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24901" y="0"/>
            <a:ext cx="1845239" cy="726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تب کمتر یا مساوی</a:t>
            </a:r>
          </a:p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 7 روز</a:t>
            </a:r>
          </a:p>
        </p:txBody>
      </p:sp>
    </p:spTree>
    <p:extLst>
      <p:ext uri="{BB962C8B-B14F-4D97-AF65-F5344CB8AC3E}">
        <p14:creationId xmlns:p14="http://schemas.microsoft.com/office/powerpoint/2010/main" val="13484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7" y="256836"/>
            <a:ext cx="9570421" cy="6328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21" y="5839930"/>
            <a:ext cx="161558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252" y="2596444"/>
            <a:ext cx="2475747" cy="172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val 1"/>
          <p:cNvSpPr/>
          <p:nvPr/>
        </p:nvSpPr>
        <p:spPr>
          <a:xfrm>
            <a:off x="9506144" y="3006035"/>
            <a:ext cx="2630310" cy="632178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93791"/>
              </p:ext>
            </p:extLst>
          </p:nvPr>
        </p:nvGraphicFramePr>
        <p:xfrm>
          <a:off x="462508" y="804333"/>
          <a:ext cx="8168325" cy="518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834"/>
                <a:gridCol w="2402718"/>
                <a:gridCol w="2898773"/>
              </a:tblGrid>
              <a:tr h="912418"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نوع درمان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طبقه بندی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علائم و نشانه ها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274616">
                <a:tc>
                  <a:txBody>
                    <a:bodyPr/>
                    <a:lstStyle/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در صورت تب مساوی یا بالاتر از 5/ 38 درجه سانتیگراد، استامینوفن بدهید.(ص 31 )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در صورت داشتن علائم موضعی،طبق (جدول 7 ص 17) بیشتر ارزیابی کنید.</a:t>
                      </a:r>
                    </a:p>
                    <a:p>
                      <a:pPr algn="r" rtl="1"/>
                      <a:endParaRPr lang="fa-IR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در صورت داشتن بثورات پوستی، طبق(جدول 8 ص 19 ) بیشتر ارزیابی کنید.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توصیه های تغذیه ای(ص 38 )، ارزیابی وا کسیناسیون و مکمل های دارویی(ص 13 ) انجام شود.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به مادر توصیه کنید چه موقع فوراً برگردد. (ص 40 )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2 روز بعد پیگیری کنید</a:t>
                      </a:r>
                      <a:r>
                        <a:rPr lang="fa-IR" smtClean="0"/>
                        <a:t>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بیماری تب دار با علائم  موضعی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داشتن علائم و نشانه های موضعی یاوجودبثورات</a:t>
                      </a:r>
                      <a:r>
                        <a:rPr lang="fa-IR" sz="2400" baseline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smtClean="0">
                          <a:cs typeface="B Nazanin" panose="00000400000000000000" pitchFamily="2" charset="-78"/>
                        </a:rPr>
                        <a:t>پوستی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10800000">
            <a:off x="8710445" y="3187331"/>
            <a:ext cx="600502" cy="269586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24901" y="0"/>
            <a:ext cx="1845239" cy="726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تب کمتر یا مساوی</a:t>
            </a:r>
          </a:p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 7 روز</a:t>
            </a:r>
          </a:p>
        </p:txBody>
      </p:sp>
    </p:spTree>
    <p:extLst>
      <p:ext uri="{BB962C8B-B14F-4D97-AF65-F5344CB8AC3E}">
        <p14:creationId xmlns:p14="http://schemas.microsoft.com/office/powerpoint/2010/main" val="2106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35" y="388936"/>
            <a:ext cx="4407295" cy="291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55" y="6108127"/>
            <a:ext cx="1615580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35" y="2748940"/>
            <a:ext cx="8279086" cy="3359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135" y="2748940"/>
            <a:ext cx="8279086" cy="335918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3433" y="2047920"/>
            <a:ext cx="2429301" cy="125559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067343" y="3303514"/>
            <a:ext cx="1468728" cy="49056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3" y="0"/>
            <a:ext cx="4379936" cy="6320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35" y="6320808"/>
            <a:ext cx="161558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4" y="0"/>
            <a:ext cx="5349709" cy="6438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626" y="6342960"/>
            <a:ext cx="1351403" cy="6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13" y="0"/>
            <a:ext cx="4929597" cy="3259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13" y="3971499"/>
            <a:ext cx="6468208" cy="19625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842068" y="2181721"/>
            <a:ext cx="2349932" cy="1187356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 flipH="1">
            <a:off x="10549719" y="3369077"/>
            <a:ext cx="467315" cy="47959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372951" y="0"/>
            <a:ext cx="2349932" cy="1187356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04" y="889858"/>
            <a:ext cx="5491920" cy="258372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268162" y="650062"/>
            <a:ext cx="1108081" cy="23979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410" y="6180288"/>
            <a:ext cx="161558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253" y="846160"/>
            <a:ext cx="4648526" cy="19331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19113" y="1009934"/>
            <a:ext cx="2115403" cy="4913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843376" y="1255593"/>
            <a:ext cx="2115403" cy="4913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2210938"/>
            <a:ext cx="6010696" cy="24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55" y="4579538"/>
            <a:ext cx="1170533" cy="579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859" y="2675425"/>
            <a:ext cx="3694496" cy="1377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65027" y="2579427"/>
            <a:ext cx="3794328" cy="1473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9355" y="4517409"/>
            <a:ext cx="1214400" cy="723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" idx="4"/>
          </p:cNvCxnSpPr>
          <p:nvPr/>
        </p:nvCxnSpPr>
        <p:spPr>
          <a:xfrm flipH="1">
            <a:off x="6096821" y="1501253"/>
            <a:ext cx="2479994" cy="47767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74006" y="1740089"/>
            <a:ext cx="3548419" cy="268178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355" y="6108127"/>
            <a:ext cx="151193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253" y="2537377"/>
            <a:ext cx="2475747" cy="172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val 1"/>
          <p:cNvSpPr/>
          <p:nvPr/>
        </p:nvSpPr>
        <p:spPr>
          <a:xfrm>
            <a:off x="9407127" y="3397850"/>
            <a:ext cx="2630310" cy="632178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53951"/>
              </p:ext>
            </p:extLst>
          </p:nvPr>
        </p:nvGraphicFramePr>
        <p:xfrm>
          <a:off x="462508" y="804333"/>
          <a:ext cx="8053695" cy="518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602"/>
                <a:gridCol w="2593075"/>
                <a:gridCol w="2634018"/>
              </a:tblGrid>
              <a:tr h="912418"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نوع درمان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طبقه بندی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علائم و نشانه ها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274616">
                <a:tc>
                  <a:txBody>
                    <a:bodyPr/>
                    <a:lstStyle/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در صورت تب مساوی یا بالاتر از 5/ 38 درجه سانتیگراد، استامینوفن بدهید.(ص 31 )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در صورت وجود ریسک فا کتور عفونت ادراری آزمایش کامل و کشت ادرار درخواست بر اساس جواب،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درمان کنید (ص 31 )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ا گر ریسک فا کتور عفونت ادراری ندارد ارجاع دهید.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توصیه های تغذیه ای(ص 38 )، ارزیابی وا کسیناسیون و مکمل های دارویی(ص 13 ) انجام شود.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به مادر توصیه کنید چه موقع فوراً برگردد.(ص 40)</a:t>
                      </a:r>
                    </a:p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• 2روز بعد پیگیری کنید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بیماری  تب داربدون علائم موضعی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هیچ یک از علائم و نشانه های فوق راندارد.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10800000">
            <a:off x="8661414" y="3579146"/>
            <a:ext cx="600502" cy="269586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24901" y="0"/>
            <a:ext cx="1845239" cy="726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تب کمتر یا مساوی</a:t>
            </a:r>
          </a:p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 7 روز</a:t>
            </a:r>
          </a:p>
        </p:txBody>
      </p:sp>
    </p:spTree>
    <p:extLst>
      <p:ext uri="{BB962C8B-B14F-4D97-AF65-F5344CB8AC3E}">
        <p14:creationId xmlns:p14="http://schemas.microsoft.com/office/powerpoint/2010/main" val="3486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4622" y="768577"/>
            <a:ext cx="9325328" cy="52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232" y="412586"/>
            <a:ext cx="3944699" cy="24229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206499" y="219710"/>
            <a:ext cx="1985501" cy="9267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742334" y="806564"/>
            <a:ext cx="2509161" cy="8175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5" y="806564"/>
            <a:ext cx="6349407" cy="5403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54" y="6318914"/>
            <a:ext cx="1615580" cy="7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689" y="2596444"/>
            <a:ext cx="2475747" cy="172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val 1"/>
          <p:cNvSpPr/>
          <p:nvPr/>
        </p:nvSpPr>
        <p:spPr>
          <a:xfrm>
            <a:off x="9561689" y="3848732"/>
            <a:ext cx="2630310" cy="632178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48636"/>
              </p:ext>
            </p:extLst>
          </p:nvPr>
        </p:nvGraphicFramePr>
        <p:xfrm>
          <a:off x="462508" y="804333"/>
          <a:ext cx="8053695" cy="518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444"/>
                <a:gridCol w="2238233"/>
                <a:gridCol w="2634018"/>
              </a:tblGrid>
              <a:tr h="912418"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نوع درمان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طبقه بندی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smtClean="0">
                          <a:cs typeface="B Nazanin" panose="00000400000000000000" pitchFamily="2" charset="-78"/>
                        </a:rPr>
                        <a:t>علائم و نشانه ها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274616">
                <a:tc>
                  <a:txBody>
                    <a:bodyPr/>
                    <a:lstStyle/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• </a:t>
                      </a:r>
                      <a:r>
                        <a:rPr lang="fa-IR" sz="2000" smtClean="0">
                          <a:cs typeface="B Nazanin" panose="00000400000000000000" pitchFamily="2" charset="-78"/>
                        </a:rPr>
                        <a:t>در صورت تب طولانی، مداوم یا متناوب و بیش تر از 7 روز جهت بررسی بیش تر به مرکز تخصصی ارجاع</a:t>
                      </a:r>
                      <a:r>
                        <a:rPr lang="fa-IR" sz="2000" baseline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smtClean="0">
                          <a:cs typeface="B Nazanin" panose="00000400000000000000" pitchFamily="2" charset="-78"/>
                        </a:rPr>
                        <a:t>شود. (اطلاعات بیشتر در راهنما)</a:t>
                      </a:r>
                    </a:p>
                    <a:p>
                      <a:pPr algn="r" rtl="1"/>
                      <a:endParaRPr lang="fa-IR" sz="2000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000" smtClean="0">
                          <a:cs typeface="B Nazanin" panose="00000400000000000000" pitchFamily="2" charset="-78"/>
                        </a:rPr>
                        <a:t>• توصیه های تغذیه ای(ص 38 )، ارزیابی وا کسیناسیون و مکمل های دارویی (ص 13 ) انجام شود.</a:t>
                      </a:r>
                    </a:p>
                    <a:p>
                      <a:pPr algn="r" rtl="1"/>
                      <a:endParaRPr lang="fa-IR" sz="2000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000" smtClean="0">
                          <a:cs typeface="B Nazanin" panose="00000400000000000000" pitchFamily="2" charset="-78"/>
                        </a:rPr>
                        <a:t>• 2روز بعد پیگیری کنید</a:t>
                      </a:r>
                      <a:r>
                        <a:rPr lang="fa-IR" sz="2400" smtClean="0">
                          <a:cs typeface="B Nazanin" panose="00000400000000000000" pitchFamily="2" charset="-78"/>
                        </a:rPr>
                        <a:t>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تب طول کشیده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smtClean="0">
                          <a:cs typeface="B Nazanin" panose="00000400000000000000" pitchFamily="2" charset="-78"/>
                        </a:rPr>
                        <a:t>تب بیشتر از هفت روز</a:t>
                      </a: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10800000">
            <a:off x="8670766" y="4047804"/>
            <a:ext cx="600502" cy="269586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64582" y="0"/>
            <a:ext cx="1853345" cy="7506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chemeClr val="bg1"/>
                </a:solidFill>
                <a:cs typeface="B Nazanin" panose="00000400000000000000" pitchFamily="2" charset="-78"/>
              </a:rPr>
              <a:t>تب بیش از7روز</a:t>
            </a:r>
          </a:p>
        </p:txBody>
      </p:sp>
    </p:spTree>
    <p:extLst>
      <p:ext uri="{BB962C8B-B14F-4D97-AF65-F5344CB8AC3E}">
        <p14:creationId xmlns:p14="http://schemas.microsoft.com/office/powerpoint/2010/main" val="175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9" y="284377"/>
            <a:ext cx="4369771" cy="63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0"/>
            <a:ext cx="11532359" cy="6176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7200" b="1" i="1" smtClean="0">
                <a:solidFill>
                  <a:srgbClr val="C00000"/>
                </a:solidFill>
                <a:cs typeface="B Nazanin" panose="00000400000000000000" pitchFamily="2" charset="-78"/>
              </a:rPr>
              <a:t>           </a:t>
            </a:r>
          </a:p>
          <a:p>
            <a:pPr marL="0" indent="0" algn="r" rtl="1">
              <a:buNone/>
            </a:pPr>
            <a:endParaRPr lang="fa-IR" sz="7200" b="1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7200" b="1" smtClean="0">
                <a:solidFill>
                  <a:srgbClr val="C00000"/>
                </a:solidFill>
                <a:cs typeface="B Nazanin" panose="00000400000000000000" pitchFamily="2" charset="-78"/>
              </a:rPr>
              <a:t>                      </a:t>
            </a:r>
            <a:r>
              <a:rPr lang="fa-IR" sz="8000" b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سپاس</a:t>
            </a:r>
          </a:p>
          <a:p>
            <a:pPr marL="0" indent="0" algn="r" rtl="1">
              <a:buNone/>
            </a:pPr>
            <a:r>
              <a:rPr lang="fa-IR" sz="7200" b="1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7200" b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               از توجه شما</a:t>
            </a:r>
            <a:endParaRPr lang="en-US" sz="7200" b="1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11940" y="1400246"/>
            <a:ext cx="5363570" cy="4776717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62845"/>
            <a:ext cx="6807200" cy="5996390"/>
          </a:xfrm>
          <a:noFill/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436" y="1049866"/>
            <a:ext cx="2176461" cy="44443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41777" y="318080"/>
            <a:ext cx="7586133" cy="61411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>
                <a:solidFill>
                  <a:schemeClr val="accent4">
                    <a:lumMod val="60000"/>
                    <a:lumOff val="40000"/>
                  </a:schemeClr>
                </a:solidFill>
                <a:latin typeface="wTitr"/>
                <a:cs typeface="B Nazanin" panose="00000400000000000000" pitchFamily="2" charset="-78"/>
              </a:rPr>
              <a:t>تب را ارزیابی کنید</a:t>
            </a:r>
            <a:endParaRPr lang="fa-IR" sz="2800">
              <a:solidFill>
                <a:schemeClr val="accent4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>
                <a:solidFill>
                  <a:srgbClr val="FFC000"/>
                </a:solidFill>
                <a:cs typeface="B Nazanin" panose="00000400000000000000" pitchFamily="2" charset="-78"/>
              </a:rPr>
              <a:t>سؤال کنید</a:t>
            </a:r>
          </a:p>
          <a:p>
            <a:pPr algn="r" rtl="1"/>
            <a:r>
              <a:rPr lang="fa-IR" sz="240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>
                <a:cs typeface="B Nazanin" panose="00000400000000000000" pitchFamily="2" charset="-78"/>
              </a:rPr>
              <a:t>آیا کودک تب دارد؟</a:t>
            </a:r>
          </a:p>
          <a:p>
            <a:pPr algn="r" rtl="1"/>
            <a:r>
              <a:rPr lang="fa-IR" sz="2400" b="1">
                <a:cs typeface="B Nazanin" panose="00000400000000000000" pitchFamily="2" charset="-78"/>
              </a:rPr>
              <a:t>ا گر بله: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برای چه مدتی؟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در صورت تب بیش تر از 7 روز، هر روز تب داشته  است؟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آیا در منطقه مالاریا خیز زندگی میکند؟</a:t>
            </a:r>
          </a:p>
          <a:p>
            <a:pPr algn="r" rtl="1"/>
            <a:endParaRPr lang="fa-IR" sz="2400">
              <a:cs typeface="B Nazanin" panose="00000400000000000000" pitchFamily="2" charset="-78"/>
            </a:endParaRPr>
          </a:p>
          <a:p>
            <a:pPr algn="r" rtl="1"/>
            <a:r>
              <a:rPr lang="fa-IR" sz="2800" b="1">
                <a:solidFill>
                  <a:srgbClr val="FFC000"/>
                </a:solidFill>
                <a:cs typeface="B Nazanin" panose="00000400000000000000" pitchFamily="2" charset="-78"/>
              </a:rPr>
              <a:t>معاینه کنید:</a:t>
            </a:r>
          </a:p>
          <a:p>
            <a:pPr algn="r" rtl="1"/>
            <a:r>
              <a:rPr lang="fa-IR" sz="2800">
                <a:cs typeface="B Nazanin" panose="00000400000000000000" pitchFamily="2" charset="-78"/>
              </a:rPr>
              <a:t>• </a:t>
            </a:r>
            <a:r>
              <a:rPr lang="fa-IR" sz="2400">
                <a:cs typeface="B Nazanin" panose="00000400000000000000" pitchFamily="2" charset="-78"/>
              </a:rPr>
              <a:t>درجه حرارت بیمار را اندازه گیری کنید.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سفتی گردن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علائم و نشانه های موضعی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پتشی، پورپورا</a:t>
            </a:r>
          </a:p>
          <a:p>
            <a:pPr algn="r" rtl="1"/>
            <a:r>
              <a:rPr lang="fa-IR" sz="2400">
                <a:cs typeface="B Nazanin" panose="00000400000000000000" pitchFamily="2" charset="-78"/>
              </a:rPr>
              <a:t>• فونتانل برآمده</a:t>
            </a:r>
            <a:endParaRPr lang="en-US" sz="2400">
              <a:cs typeface="B Nazanin" panose="00000400000000000000" pitchFamily="2" charset="-78"/>
            </a:endParaRPr>
          </a:p>
        </p:txBody>
      </p:sp>
      <p:sp>
        <p:nvSpPr>
          <p:cNvPr id="9" name="Striped Right Arrow 8"/>
          <p:cNvSpPr/>
          <p:nvPr/>
        </p:nvSpPr>
        <p:spPr>
          <a:xfrm rot="10800000">
            <a:off x="8952088" y="2856089"/>
            <a:ext cx="880533" cy="553154"/>
          </a:xfrm>
          <a:prstGeom prst="strip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توضیحات</a:t>
            </a:r>
            <a:endParaRPr lang="en-US" b="1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شرح حال </a:t>
            </a:r>
          </a:p>
          <a:p>
            <a:pPr marL="0" indent="0" algn="r" rtl="1">
              <a:buNone/>
            </a:pPr>
            <a:r>
              <a:rPr lang="fa-IR" sz="2400" b="1" smtClean="0">
                <a:cs typeface="B Nazanin" panose="00000400000000000000" pitchFamily="2" charset="-78"/>
              </a:rPr>
              <a:t>پاسخ به این سوال :آیا واقعا تب دار بوده است</a:t>
            </a:r>
            <a:r>
              <a:rPr lang="fa-IR" sz="2400" smtClean="0">
                <a:cs typeface="B Nazanin" panose="00000400000000000000" pitchFamily="2" charset="-78"/>
              </a:rPr>
              <a:t>؟  </a:t>
            </a: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 </a:t>
            </a:r>
            <a:r>
              <a:rPr lang="fa-IR" sz="2400" smtClean="0">
                <a:cs typeface="B Nazanin" panose="00000400000000000000" pitchFamily="2" charset="-78"/>
              </a:rPr>
              <a:t>از ترمومتر استفاده شده یا با لمس احساس تب کرده اند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اگر از ترمومتر استفاده شده چه نوع ترمومتری بوده (روش صحیح استفاده)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از کدام روش استفاده شده 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چه عددی به عنوان تب در نظر گرفته شده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دمای محیط چگونه بوده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پوشش شیرخوار</a:t>
            </a:r>
          </a:p>
          <a:p>
            <a:pPr algn="r" rtl="1"/>
            <a:r>
              <a:rPr lang="fa-IR" sz="2400" smtClean="0">
                <a:cs typeface="B Nazanin" panose="00000400000000000000" pitchFamily="2" charset="-78"/>
              </a:rPr>
              <a:t>وضعیت هیدراتاسیون </a:t>
            </a:r>
            <a:endParaRPr lang="en-US" sz="24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5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توضیحات</a:t>
            </a:r>
            <a:endParaRPr lang="en-US" b="1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u="sng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نکته:</a:t>
            </a:r>
          </a:p>
          <a:p>
            <a:pPr marL="0" indent="0" algn="ctr" rtl="1">
              <a:buNone/>
            </a:pPr>
            <a:r>
              <a:rPr lang="fa-IR" b="1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اگر بیماری با شکایت تب مراجعه کرد ودر شرح حال پی بردیم که تب ،واقعی بوده،حتی اگردر زمان ویزیت تب نداشته باشد ، بابیماربه عنوان کودک تب دار رفتار میکنیم</a:t>
            </a:r>
          </a:p>
        </p:txBody>
      </p:sp>
    </p:spTree>
    <p:extLst>
      <p:ext uri="{BB962C8B-B14F-4D97-AF65-F5344CB8AC3E}">
        <p14:creationId xmlns:p14="http://schemas.microsoft.com/office/powerpoint/2010/main" val="16691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توضیحات</a:t>
            </a:r>
            <a:endParaRPr lang="en-US" b="1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u="sng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نکته:</a:t>
            </a:r>
          </a:p>
          <a:p>
            <a:pPr marL="0" indent="0" algn="ctr" rtl="1">
              <a:buNone/>
            </a:pPr>
            <a:r>
              <a:rPr lang="fa-IR" b="1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اگر بیماری با شکایت تب مراجعه کرد ودر شرح حال پی بردیم که تب ،واقعی بوده،حتی اگردر زمان ویزیت تب نداشته باشد ، بابیماربه عنوان کودک تب دار رفتار میکنیم</a:t>
            </a:r>
          </a:p>
        </p:txBody>
      </p:sp>
    </p:spTree>
    <p:extLst>
      <p:ext uri="{BB962C8B-B14F-4D97-AF65-F5344CB8AC3E}">
        <p14:creationId xmlns:p14="http://schemas.microsoft.com/office/powerpoint/2010/main" val="38869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627"/>
            <a:ext cx="11988718" cy="685437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انواع ترمومترها: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fa-IR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             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fa-IR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                                                                                            روشهای اندازه گیری تب</a:t>
            </a:r>
          </a:p>
          <a:p>
            <a:pPr algn="r" rtl="1"/>
            <a:endParaRPr lang="fa-IR" smtClean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fa-IR" smtClean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mtClean="0">
                <a:cs typeface="B Nazanin" panose="00000400000000000000" pitchFamily="2" charset="-78"/>
              </a:rPr>
              <a:t>                                                                                  </a:t>
            </a:r>
            <a:endParaRPr lang="fa-IR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</a:p>
          <a:p>
            <a:pPr marL="0" indent="0" algn="r" rtl="1">
              <a:buNone/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    درجه حراررتی</a:t>
            </a:r>
            <a:r>
              <a:rPr lang="fa-IR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که به عنوان تب درنظر گرفته میشود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468" y="272409"/>
            <a:ext cx="1831543" cy="1831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9268" y="125347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mtClean="0"/>
              <a:t>دیجیتال</a:t>
            </a:r>
            <a:endParaRPr lang="fa-IR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90" y="427062"/>
            <a:ext cx="943441" cy="1352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850" y="1191229"/>
            <a:ext cx="883997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213" y="333975"/>
            <a:ext cx="1545077" cy="1394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143" y="1185133"/>
            <a:ext cx="117663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886" y="2927490"/>
            <a:ext cx="1148264" cy="11482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044" y="4086115"/>
            <a:ext cx="1785501" cy="1230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30" y="1624715"/>
            <a:ext cx="1798669" cy="1186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578" y="4130048"/>
            <a:ext cx="1583477" cy="11860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3150" y="1624715"/>
            <a:ext cx="1782359" cy="1186079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02378"/>
              </p:ext>
            </p:extLst>
          </p:nvPr>
        </p:nvGraphicFramePr>
        <p:xfrm>
          <a:off x="5675716" y="4151214"/>
          <a:ext cx="5938785" cy="2337294"/>
        </p:xfrm>
        <a:graphic>
          <a:graphicData uri="http://schemas.openxmlformats.org/drawingml/2006/table">
            <a:tbl>
              <a:tblPr rtl="1" firstRow="1" firstCol="1" bandRow="1"/>
              <a:tblGrid>
                <a:gridCol w="2976274"/>
                <a:gridCol w="2962511"/>
              </a:tblGrid>
              <a:tr h="5969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روش اندازه گیری</a:t>
                      </a: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حداکثر دمای طبیعی</a:t>
                      </a: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564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اگزیلری و </a:t>
                      </a:r>
                      <a:r>
                        <a:rPr lang="fa-IR" sz="18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تیمپانیک</a:t>
                      </a:r>
                      <a:endParaRPr lang="en-US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37/5</a:t>
                      </a:r>
                      <a:endParaRPr lang="en-US" sz="20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اورال</a:t>
                      </a:r>
                      <a:endParaRPr lang="en-US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37/8</a:t>
                      </a:r>
                      <a:endParaRPr lang="en-US" sz="20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رکتال و پیشانی</a:t>
                      </a:r>
                      <a:endParaRPr lang="en-US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38</a:t>
                      </a:r>
                      <a:endParaRPr lang="en-US" sz="20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1076" y="3593554"/>
            <a:ext cx="682811" cy="5364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295" y="2330849"/>
            <a:ext cx="847417" cy="5364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5112" y="2371478"/>
            <a:ext cx="1036410" cy="536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1948" y="4926318"/>
            <a:ext cx="914479" cy="536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031" y="4910398"/>
            <a:ext cx="76206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 algn="ctr" rtl="1">
              <a:buNone/>
            </a:pPr>
            <a:endParaRPr lang="fa-IR" smtClean="0"/>
          </a:p>
          <a:p>
            <a:pPr marL="0" indent="0" algn="ctr" rtl="1">
              <a:buNone/>
            </a:pPr>
            <a:endParaRPr lang="fa-IR"/>
          </a:p>
          <a:p>
            <a:pPr marL="0" indent="0" algn="ctr" rtl="1">
              <a:buNone/>
            </a:pPr>
            <a:endParaRPr lang="fa-IR" smtClean="0"/>
          </a:p>
          <a:p>
            <a:pPr marL="0" indent="0" algn="r" rtl="1">
              <a:buNone/>
            </a:pPr>
            <a:r>
              <a:rPr lang="fa-IR" sz="4400" smtClean="0"/>
              <a:t>                                 طبقه بندی کنید</a:t>
            </a:r>
            <a:endParaRPr lang="en-US" sz="4400"/>
          </a:p>
        </p:txBody>
      </p:sp>
      <p:sp>
        <p:nvSpPr>
          <p:cNvPr id="4" name="Oval 3"/>
          <p:cNvSpPr/>
          <p:nvPr/>
        </p:nvSpPr>
        <p:spPr>
          <a:xfrm>
            <a:off x="2343926" y="2719302"/>
            <a:ext cx="3183467" cy="2257778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15" y="460287"/>
            <a:ext cx="1335140" cy="5968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222" y="519906"/>
            <a:ext cx="1412636" cy="569524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500" y="1952977"/>
            <a:ext cx="2602199" cy="30766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692620" y="2421465"/>
            <a:ext cx="1822979" cy="243275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6231467" y="3465689"/>
            <a:ext cx="2179801" cy="753625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88" y="617250"/>
            <a:ext cx="7094157" cy="49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732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 Nazanin</vt:lpstr>
      <vt:lpstr>Calibri</vt:lpstr>
      <vt:lpstr>Calibri Light</vt:lpstr>
      <vt:lpstr>Times New Roman</vt:lpstr>
      <vt:lpstr>Wingdings</vt:lpstr>
      <vt:lpstr>wTitr</vt:lpstr>
      <vt:lpstr>wZar-Bold</vt:lpstr>
      <vt:lpstr>Office Theme</vt:lpstr>
      <vt:lpstr>PowerPoint Presentation</vt:lpstr>
      <vt:lpstr>PowerPoint Presentation</vt:lpstr>
      <vt:lpstr>PowerPoint Presentation</vt:lpstr>
      <vt:lpstr>توضیحات</vt:lpstr>
      <vt:lpstr>توضیحات</vt:lpstr>
      <vt:lpstr>توضیحات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hamideshaghi</dc:creator>
  <cp:lastModifiedBy>Fatemeh Sharifi</cp:lastModifiedBy>
  <cp:revision>236</cp:revision>
  <dcterms:created xsi:type="dcterms:W3CDTF">2021-02-19T07:14:24Z</dcterms:created>
  <dcterms:modified xsi:type="dcterms:W3CDTF">2021-07-04T05:57:45Z</dcterms:modified>
</cp:coreProperties>
</file>